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67" r:id="rId3"/>
    <p:sldId id="271" r:id="rId4"/>
    <p:sldId id="269" r:id="rId5"/>
    <p:sldId id="273" r:id="rId6"/>
    <p:sldId id="272" r:id="rId7"/>
    <p:sldId id="268" r:id="rId8"/>
    <p:sldId id="282" r:id="rId9"/>
    <p:sldId id="283" r:id="rId10"/>
    <p:sldId id="284" r:id="rId11"/>
    <p:sldId id="285" r:id="rId12"/>
    <p:sldId id="279" r:id="rId13"/>
    <p:sldId id="261" r:id="rId14"/>
    <p:sldId id="266" r:id="rId15"/>
    <p:sldId id="264" r:id="rId16"/>
    <p:sldId id="28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56" autoAdjust="0"/>
  </p:normalViewPr>
  <p:slideViewPr>
    <p:cSldViewPr snapToGrid="0">
      <p:cViewPr varScale="1">
        <p:scale>
          <a:sx n="82" d="100"/>
          <a:sy n="82" d="100"/>
        </p:scale>
        <p:origin x="72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19587B-560A-457A-B6ED-800521AB316D}" type="datetimeFigureOut">
              <a:rPr lang="en-NG" smtClean="0"/>
              <a:t>03/01/2025</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F99170-6F8A-4C15-BE86-D29ADD7FECDE}" type="slidenum">
              <a:rPr lang="en-NG" smtClean="0"/>
              <a:t>‹#›</a:t>
            </a:fld>
            <a:endParaRPr lang="en-NG"/>
          </a:p>
        </p:txBody>
      </p:sp>
    </p:spTree>
    <p:extLst>
      <p:ext uri="{BB962C8B-B14F-4D97-AF65-F5344CB8AC3E}">
        <p14:creationId xmlns:p14="http://schemas.microsoft.com/office/powerpoint/2010/main" val="1400813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F99170-6F8A-4C15-BE86-D29ADD7FECDE}" type="slidenum">
              <a:rPr lang="en-NG" smtClean="0"/>
              <a:t>10</a:t>
            </a:fld>
            <a:endParaRPr lang="en-NG"/>
          </a:p>
        </p:txBody>
      </p:sp>
    </p:spTree>
    <p:extLst>
      <p:ext uri="{BB962C8B-B14F-4D97-AF65-F5344CB8AC3E}">
        <p14:creationId xmlns:p14="http://schemas.microsoft.com/office/powerpoint/2010/main" val="1939262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18574-319A-39CC-A807-06EC7F127E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3B178B-32F6-E981-8732-07780120C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1ECBD-FDA8-C406-5321-A8A9A19C02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034F7F-760A-F288-3824-33FF88A43541}"/>
              </a:ext>
            </a:extLst>
          </p:cNvPr>
          <p:cNvSpPr>
            <a:spLocks noGrp="1"/>
          </p:cNvSpPr>
          <p:nvPr>
            <p:ph type="sldNum" sz="quarter" idx="5"/>
          </p:nvPr>
        </p:nvSpPr>
        <p:spPr/>
        <p:txBody>
          <a:bodyPr/>
          <a:lstStyle/>
          <a:p>
            <a:fld id="{29F99170-6F8A-4C15-BE86-D29ADD7FECDE}" type="slidenum">
              <a:rPr lang="en-NG" smtClean="0"/>
              <a:t>11</a:t>
            </a:fld>
            <a:endParaRPr lang="en-NG"/>
          </a:p>
        </p:txBody>
      </p:sp>
    </p:spTree>
    <p:extLst>
      <p:ext uri="{BB962C8B-B14F-4D97-AF65-F5344CB8AC3E}">
        <p14:creationId xmlns:p14="http://schemas.microsoft.com/office/powerpoint/2010/main" val="785701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41B3E-B011-0F90-04C4-9331B076D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A217A-1571-5E9E-0B75-278CEBF6B3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A8CC07-4270-522A-D8AF-91D3FCB377F3}"/>
              </a:ext>
            </a:extLst>
          </p:cNvPr>
          <p:cNvSpPr>
            <a:spLocks noGrp="1"/>
          </p:cNvSpPr>
          <p:nvPr>
            <p:ph type="body" idx="1"/>
          </p:nvPr>
        </p:nvSpPr>
        <p:spPr/>
        <p:txBody>
          <a:bodyPr/>
          <a:lstStyle/>
          <a:p>
            <a:endParaRPr lang="en-NG" dirty="0"/>
          </a:p>
        </p:txBody>
      </p:sp>
      <p:sp>
        <p:nvSpPr>
          <p:cNvPr id="4" name="Slide Number Placeholder 3">
            <a:extLst>
              <a:ext uri="{FF2B5EF4-FFF2-40B4-BE49-F238E27FC236}">
                <a16:creationId xmlns:a16="http://schemas.microsoft.com/office/drawing/2014/main" id="{30C65824-14EB-DAA1-E069-EABCC8DCF7A3}"/>
              </a:ext>
            </a:extLst>
          </p:cNvPr>
          <p:cNvSpPr>
            <a:spLocks noGrp="1"/>
          </p:cNvSpPr>
          <p:nvPr>
            <p:ph type="sldNum" sz="quarter" idx="5"/>
          </p:nvPr>
        </p:nvSpPr>
        <p:spPr/>
        <p:txBody>
          <a:bodyPr/>
          <a:lstStyle/>
          <a:p>
            <a:fld id="{29F99170-6F8A-4C15-BE86-D29ADD7FECDE}" type="slidenum">
              <a:rPr lang="en-NG" smtClean="0"/>
              <a:t>15</a:t>
            </a:fld>
            <a:endParaRPr lang="en-NG"/>
          </a:p>
        </p:txBody>
      </p:sp>
    </p:spTree>
    <p:extLst>
      <p:ext uri="{BB962C8B-B14F-4D97-AF65-F5344CB8AC3E}">
        <p14:creationId xmlns:p14="http://schemas.microsoft.com/office/powerpoint/2010/main" val="3028202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6BEA40-4C29-41E9-B05C-5D587950A849}" type="datetimeFigureOut">
              <a:rPr lang="en-NG" smtClean="0"/>
              <a:t>03/01/2025</a:t>
            </a:fld>
            <a:endParaRPr lang="en-NG"/>
          </a:p>
        </p:txBody>
      </p:sp>
      <p:sp>
        <p:nvSpPr>
          <p:cNvPr id="5" name="Footer Placeholder 4"/>
          <p:cNvSpPr>
            <a:spLocks noGrp="1"/>
          </p:cNvSpPr>
          <p:nvPr>
            <p:ph type="ftr" sz="quarter" idx="11"/>
          </p:nvPr>
        </p:nvSpPr>
        <p:spPr>
          <a:xfrm>
            <a:off x="2416500" y="329307"/>
            <a:ext cx="4973915" cy="309201"/>
          </a:xfrm>
        </p:spPr>
        <p:txBody>
          <a:bodyPr/>
          <a:lstStyle/>
          <a:p>
            <a:endParaRPr lang="en-NG"/>
          </a:p>
        </p:txBody>
      </p:sp>
      <p:sp>
        <p:nvSpPr>
          <p:cNvPr id="6" name="Slide Number Placeholder 5"/>
          <p:cNvSpPr>
            <a:spLocks noGrp="1"/>
          </p:cNvSpPr>
          <p:nvPr>
            <p:ph type="sldNum" sz="quarter" idx="12"/>
          </p:nvPr>
        </p:nvSpPr>
        <p:spPr>
          <a:xfrm>
            <a:off x="1437664" y="798973"/>
            <a:ext cx="811019" cy="503578"/>
          </a:xfrm>
        </p:spPr>
        <p:txBody>
          <a:bodyPr/>
          <a:lstStyle/>
          <a:p>
            <a:fld id="{1DF89885-B22E-48CD-BC0C-EFC33C9C0614}" type="slidenum">
              <a:rPr lang="en-NG" smtClean="0"/>
              <a:t>‹#›</a:t>
            </a:fld>
            <a:endParaRPr lang="en-NG"/>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5173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6BEA40-4C29-41E9-B05C-5D587950A849}" type="datetimeFigureOut">
              <a:rPr lang="en-NG" smtClean="0"/>
              <a:t>03/01/2025</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1DF89885-B22E-48CD-BC0C-EFC33C9C0614}" type="slidenum">
              <a:rPr lang="en-NG" smtClean="0"/>
              <a:t>‹#›</a:t>
            </a:fld>
            <a:endParaRPr lang="en-NG"/>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6859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6BEA40-4C29-41E9-B05C-5D587950A849}" type="datetimeFigureOut">
              <a:rPr lang="en-NG" smtClean="0"/>
              <a:t>03/01/2025</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1DF89885-B22E-48CD-BC0C-EFC33C9C0614}" type="slidenum">
              <a:rPr lang="en-NG" smtClean="0"/>
              <a:t>‹#›</a:t>
            </a:fld>
            <a:endParaRPr lang="en-NG"/>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9949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6BEA40-4C29-41E9-B05C-5D587950A849}" type="datetimeFigureOut">
              <a:rPr lang="en-NG" smtClean="0"/>
              <a:t>03/01/2025</a:t>
            </a:fld>
            <a:endParaRPr lang="en-NG"/>
          </a:p>
        </p:txBody>
      </p:sp>
      <p:sp>
        <p:nvSpPr>
          <p:cNvPr id="6" name="Footer Placeholder 5"/>
          <p:cNvSpPr>
            <a:spLocks noGrp="1"/>
          </p:cNvSpPr>
          <p:nvPr>
            <p:ph type="ftr" sz="quarter" idx="11"/>
          </p:nvPr>
        </p:nvSpPr>
        <p:spPr/>
        <p:txBody>
          <a:bodyPr/>
          <a:lstStyle/>
          <a:p>
            <a:endParaRPr lang="en-NG"/>
          </a:p>
        </p:txBody>
      </p:sp>
      <p:sp>
        <p:nvSpPr>
          <p:cNvPr id="7" name="Slide Number Placeholder 6"/>
          <p:cNvSpPr>
            <a:spLocks noGrp="1"/>
          </p:cNvSpPr>
          <p:nvPr>
            <p:ph type="sldNum" sz="quarter" idx="12"/>
          </p:nvPr>
        </p:nvSpPr>
        <p:spPr/>
        <p:txBody>
          <a:bodyPr/>
          <a:lstStyle/>
          <a:p>
            <a:fld id="{1DF89885-B22E-48CD-BC0C-EFC33C9C0614}" type="slidenum">
              <a:rPr lang="en-NG" smtClean="0"/>
              <a:t>‹#›</a:t>
            </a:fld>
            <a:endParaRPr lang="en-NG"/>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7090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6BEA40-4C29-41E9-B05C-5D587950A849}" type="datetimeFigureOut">
              <a:rPr lang="en-NG" smtClean="0"/>
              <a:t>03/01/2025</a:t>
            </a:fld>
            <a:endParaRPr lang="en-NG"/>
          </a:p>
        </p:txBody>
      </p:sp>
      <p:sp>
        <p:nvSpPr>
          <p:cNvPr id="8" name="Footer Placeholder 7"/>
          <p:cNvSpPr>
            <a:spLocks noGrp="1"/>
          </p:cNvSpPr>
          <p:nvPr>
            <p:ph type="ftr" sz="quarter" idx="11"/>
          </p:nvPr>
        </p:nvSpPr>
        <p:spPr/>
        <p:txBody>
          <a:bodyPr/>
          <a:lstStyle/>
          <a:p>
            <a:endParaRPr lang="en-NG"/>
          </a:p>
        </p:txBody>
      </p:sp>
      <p:sp>
        <p:nvSpPr>
          <p:cNvPr id="9" name="Slide Number Placeholder 8"/>
          <p:cNvSpPr>
            <a:spLocks noGrp="1"/>
          </p:cNvSpPr>
          <p:nvPr>
            <p:ph type="sldNum" sz="quarter" idx="12"/>
          </p:nvPr>
        </p:nvSpPr>
        <p:spPr/>
        <p:txBody>
          <a:bodyPr/>
          <a:lstStyle/>
          <a:p>
            <a:fld id="{1DF89885-B22E-48CD-BC0C-EFC33C9C0614}" type="slidenum">
              <a:rPr lang="en-NG" smtClean="0"/>
              <a:t>‹#›</a:t>
            </a:fld>
            <a:endParaRPr lang="en-NG"/>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6800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6BEA40-4C29-41E9-B05C-5D587950A849}" type="datetimeFigureOut">
              <a:rPr lang="en-NG" smtClean="0"/>
              <a:t>03/01/2025</a:t>
            </a:fld>
            <a:endParaRPr lang="en-NG"/>
          </a:p>
        </p:txBody>
      </p:sp>
      <p:sp>
        <p:nvSpPr>
          <p:cNvPr id="4" name="Footer Placeholder 3"/>
          <p:cNvSpPr>
            <a:spLocks noGrp="1"/>
          </p:cNvSpPr>
          <p:nvPr>
            <p:ph type="ftr" sz="quarter" idx="11"/>
          </p:nvPr>
        </p:nvSpPr>
        <p:spPr/>
        <p:txBody>
          <a:bodyPr/>
          <a:lstStyle/>
          <a:p>
            <a:endParaRPr lang="en-NG"/>
          </a:p>
        </p:txBody>
      </p:sp>
      <p:sp>
        <p:nvSpPr>
          <p:cNvPr id="5" name="Slide Number Placeholder 4"/>
          <p:cNvSpPr>
            <a:spLocks noGrp="1"/>
          </p:cNvSpPr>
          <p:nvPr>
            <p:ph type="sldNum" sz="quarter" idx="12"/>
          </p:nvPr>
        </p:nvSpPr>
        <p:spPr/>
        <p:txBody>
          <a:bodyPr/>
          <a:lstStyle/>
          <a:p>
            <a:fld id="{1DF89885-B22E-48CD-BC0C-EFC33C9C0614}" type="slidenum">
              <a:rPr lang="en-NG" smtClean="0"/>
              <a:t>‹#›</a:t>
            </a:fld>
            <a:endParaRPr lang="en-NG"/>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44269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6BEA40-4C29-41E9-B05C-5D587950A849}" type="datetimeFigureOut">
              <a:rPr lang="en-NG" smtClean="0"/>
              <a:t>03/01/2025</a:t>
            </a:fld>
            <a:endParaRPr lang="en-NG"/>
          </a:p>
        </p:txBody>
      </p:sp>
      <p:sp>
        <p:nvSpPr>
          <p:cNvPr id="3" name="Footer Placeholder 2"/>
          <p:cNvSpPr>
            <a:spLocks noGrp="1"/>
          </p:cNvSpPr>
          <p:nvPr>
            <p:ph type="ftr" sz="quarter" idx="11"/>
          </p:nvPr>
        </p:nvSpPr>
        <p:spPr/>
        <p:txBody>
          <a:bodyPr/>
          <a:lstStyle/>
          <a:p>
            <a:endParaRPr lang="en-NG"/>
          </a:p>
        </p:txBody>
      </p:sp>
      <p:sp>
        <p:nvSpPr>
          <p:cNvPr id="4" name="Slide Number Placeholder 3"/>
          <p:cNvSpPr>
            <a:spLocks noGrp="1"/>
          </p:cNvSpPr>
          <p:nvPr>
            <p:ph type="sldNum" sz="quarter" idx="12"/>
          </p:nvPr>
        </p:nvSpPr>
        <p:spPr/>
        <p:txBody>
          <a:bodyPr/>
          <a:lstStyle/>
          <a:p>
            <a:fld id="{1DF89885-B22E-48CD-BC0C-EFC33C9C0614}" type="slidenum">
              <a:rPr lang="en-NG" smtClean="0"/>
              <a:t>‹#›</a:t>
            </a:fld>
            <a:endParaRPr lang="en-NG"/>
          </a:p>
        </p:txBody>
      </p:sp>
    </p:spTree>
    <p:extLst>
      <p:ext uri="{BB962C8B-B14F-4D97-AF65-F5344CB8AC3E}">
        <p14:creationId xmlns:p14="http://schemas.microsoft.com/office/powerpoint/2010/main" val="3408275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6BEA40-4C29-41E9-B05C-5D587950A849}" type="datetimeFigureOut">
              <a:rPr lang="en-NG" smtClean="0"/>
              <a:t>03/01/2025</a:t>
            </a:fld>
            <a:endParaRPr lang="en-NG"/>
          </a:p>
        </p:txBody>
      </p:sp>
      <p:sp>
        <p:nvSpPr>
          <p:cNvPr id="6" name="Footer Placeholder 5"/>
          <p:cNvSpPr>
            <a:spLocks noGrp="1"/>
          </p:cNvSpPr>
          <p:nvPr>
            <p:ph type="ftr" sz="quarter" idx="11"/>
          </p:nvPr>
        </p:nvSpPr>
        <p:spPr/>
        <p:txBody>
          <a:bodyPr/>
          <a:lstStyle/>
          <a:p>
            <a:endParaRPr lang="en-NG"/>
          </a:p>
        </p:txBody>
      </p:sp>
      <p:sp>
        <p:nvSpPr>
          <p:cNvPr id="7" name="Slide Number Placeholder 6"/>
          <p:cNvSpPr>
            <a:spLocks noGrp="1"/>
          </p:cNvSpPr>
          <p:nvPr>
            <p:ph type="sldNum" sz="quarter" idx="12"/>
          </p:nvPr>
        </p:nvSpPr>
        <p:spPr/>
        <p:txBody>
          <a:bodyPr/>
          <a:lstStyle/>
          <a:p>
            <a:fld id="{1DF89885-B22E-48CD-BC0C-EFC33C9C0614}" type="slidenum">
              <a:rPr lang="en-NG" smtClean="0"/>
              <a:t>‹#›</a:t>
            </a:fld>
            <a:endParaRPr lang="en-NG"/>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52933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06BEA40-4C29-41E9-B05C-5D587950A849}" type="datetimeFigureOut">
              <a:rPr lang="en-NG" smtClean="0"/>
              <a:t>03/01/2025</a:t>
            </a:fld>
            <a:endParaRPr lang="en-NG"/>
          </a:p>
        </p:txBody>
      </p:sp>
      <p:sp>
        <p:nvSpPr>
          <p:cNvPr id="6" name="Footer Placeholder 5"/>
          <p:cNvSpPr>
            <a:spLocks noGrp="1"/>
          </p:cNvSpPr>
          <p:nvPr>
            <p:ph type="ftr" sz="quarter" idx="11"/>
          </p:nvPr>
        </p:nvSpPr>
        <p:spPr>
          <a:xfrm>
            <a:off x="1447382" y="318640"/>
            <a:ext cx="5541004" cy="320931"/>
          </a:xfrm>
        </p:spPr>
        <p:txBody>
          <a:bodyPr/>
          <a:lstStyle/>
          <a:p>
            <a:endParaRPr lang="en-NG"/>
          </a:p>
        </p:txBody>
      </p:sp>
      <p:sp>
        <p:nvSpPr>
          <p:cNvPr id="7" name="Slide Number Placeholder 6"/>
          <p:cNvSpPr>
            <a:spLocks noGrp="1"/>
          </p:cNvSpPr>
          <p:nvPr>
            <p:ph type="sldNum" sz="quarter" idx="12"/>
          </p:nvPr>
        </p:nvSpPr>
        <p:spPr/>
        <p:txBody>
          <a:bodyPr/>
          <a:lstStyle/>
          <a:p>
            <a:fld id="{1DF89885-B22E-48CD-BC0C-EFC33C9C0614}" type="slidenum">
              <a:rPr lang="en-NG" smtClean="0"/>
              <a:t>‹#›</a:t>
            </a:fld>
            <a:endParaRPr lang="en-NG"/>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9755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6BEA40-4C29-41E9-B05C-5D587950A849}" type="datetimeFigureOut">
              <a:rPr lang="en-NG" smtClean="0"/>
              <a:t>03/01/2025</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1DF89885-B22E-48CD-BC0C-EFC33C9C0614}" type="slidenum">
              <a:rPr lang="en-NG" smtClean="0"/>
              <a:t>‹#›</a:t>
            </a:fld>
            <a:endParaRPr lang="en-NG"/>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4844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6BEA40-4C29-41E9-B05C-5D587950A849}" type="datetimeFigureOut">
              <a:rPr lang="en-NG" smtClean="0"/>
              <a:t>03/01/2025</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1DF89885-B22E-48CD-BC0C-EFC33C9C0614}" type="slidenum">
              <a:rPr lang="en-NG" smtClean="0"/>
              <a:t>‹#›</a:t>
            </a:fld>
            <a:endParaRPr lang="en-NG"/>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7917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06BEA40-4C29-41E9-B05C-5D587950A849}" type="datetimeFigureOut">
              <a:rPr lang="en-NG" smtClean="0"/>
              <a:t>03/01/2025</a:t>
            </a:fld>
            <a:endParaRPr lang="en-NG"/>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NG"/>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DF89885-B22E-48CD-BC0C-EFC33C9C0614}" type="slidenum">
              <a:rPr lang="en-NG" smtClean="0"/>
              <a:t>‹#›</a:t>
            </a:fld>
            <a:endParaRPr lang="en-NG"/>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51045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hyperlink" Target="mailto:spcb.org@gmail.com"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www.spcb.org.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888F4-1AAC-4CEB-8601-7F30C1CDB275}"/>
              </a:ext>
            </a:extLst>
          </p:cNvPr>
          <p:cNvSpPr>
            <a:spLocks noGrp="1"/>
          </p:cNvSpPr>
          <p:nvPr>
            <p:ph type="ctrTitle"/>
          </p:nvPr>
        </p:nvSpPr>
        <p:spPr/>
        <p:txBody>
          <a:bodyPr>
            <a:normAutofit fontScale="90000"/>
          </a:bodyPr>
          <a:lstStyle/>
          <a:p>
            <a:r>
              <a:rPr lang="en-US" dirty="0"/>
              <a:t>Society for peace and capacity building</a:t>
            </a:r>
            <a:endParaRPr lang="en-NG" dirty="0"/>
          </a:p>
        </p:txBody>
      </p:sp>
      <p:sp>
        <p:nvSpPr>
          <p:cNvPr id="3" name="Subtitle 2">
            <a:extLst>
              <a:ext uri="{FF2B5EF4-FFF2-40B4-BE49-F238E27FC236}">
                <a16:creationId xmlns:a16="http://schemas.microsoft.com/office/drawing/2014/main" id="{32FA0EB4-A1DD-4626-46CF-262C178FBA6E}"/>
              </a:ext>
            </a:extLst>
          </p:cNvPr>
          <p:cNvSpPr>
            <a:spLocks noGrp="1"/>
          </p:cNvSpPr>
          <p:nvPr>
            <p:ph type="subTitle" idx="1"/>
          </p:nvPr>
        </p:nvSpPr>
        <p:spPr/>
        <p:txBody>
          <a:bodyPr/>
          <a:lstStyle/>
          <a:p>
            <a:r>
              <a:rPr lang="en-US" dirty="0"/>
              <a:t> NGO profile</a:t>
            </a:r>
            <a:endParaRPr lang="en-NG" dirty="0"/>
          </a:p>
        </p:txBody>
      </p:sp>
      <p:pic>
        <p:nvPicPr>
          <p:cNvPr id="5" name="Picture 4">
            <a:extLst>
              <a:ext uri="{FF2B5EF4-FFF2-40B4-BE49-F238E27FC236}">
                <a16:creationId xmlns:a16="http://schemas.microsoft.com/office/drawing/2014/main" id="{9884885B-0CD2-F2F1-003E-7A844D28A8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5608"/>
            <a:ext cx="2295525" cy="2295525"/>
          </a:xfrm>
          <a:prstGeom prst="rect">
            <a:avLst/>
          </a:prstGeom>
        </p:spPr>
      </p:pic>
    </p:spTree>
    <p:extLst>
      <p:ext uri="{BB962C8B-B14F-4D97-AF65-F5344CB8AC3E}">
        <p14:creationId xmlns:p14="http://schemas.microsoft.com/office/powerpoint/2010/main" val="1313041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B343E-079E-8451-51A2-B883976400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D53AB-32FD-8BF6-2E51-9B8E8A40AFEE}"/>
              </a:ext>
            </a:extLst>
          </p:cNvPr>
          <p:cNvSpPr>
            <a:spLocks noGrp="1"/>
          </p:cNvSpPr>
          <p:nvPr>
            <p:ph type="title"/>
          </p:nvPr>
        </p:nvSpPr>
        <p:spPr/>
        <p:txBody>
          <a:bodyPr/>
          <a:lstStyle/>
          <a:p>
            <a:r>
              <a:rPr lang="en-US" dirty="0"/>
              <a:t>About us</a:t>
            </a:r>
            <a:endParaRPr lang="en-NG" dirty="0"/>
          </a:p>
        </p:txBody>
      </p:sp>
      <p:sp>
        <p:nvSpPr>
          <p:cNvPr id="3" name="Content Placeholder 2">
            <a:extLst>
              <a:ext uri="{FF2B5EF4-FFF2-40B4-BE49-F238E27FC236}">
                <a16:creationId xmlns:a16="http://schemas.microsoft.com/office/drawing/2014/main" id="{7BABF5C5-34B3-7133-7FF0-F8BDA569400D}"/>
              </a:ext>
            </a:extLst>
          </p:cNvPr>
          <p:cNvSpPr>
            <a:spLocks noGrp="1"/>
          </p:cNvSpPr>
          <p:nvPr>
            <p:ph idx="1"/>
          </p:nvPr>
        </p:nvSpPr>
        <p:spPr/>
        <p:txBody>
          <a:bodyPr/>
          <a:lstStyle/>
          <a:p>
            <a:pPr marL="0" indent="0">
              <a:buNone/>
            </a:pPr>
            <a:endParaRPr lang="en-US" dirty="0"/>
          </a:p>
          <a:p>
            <a:r>
              <a:rPr lang="en-US" dirty="0"/>
              <a:t>We are Non-Governmental Body for the purpose of dedicating ourselves collectively and sincerely towards the promotion and development of Nigerian citizens both at home and in diaspora by advocating, engendering and enhancing our socio-economic growth, unity and peace initiative, capacity building, cultural rejuvenation, improvement of our social well-being and advocating for policy changes and raise awareness about issues affecting Nigerian society.</a:t>
            </a:r>
            <a:endParaRPr lang="en-NG" dirty="0"/>
          </a:p>
        </p:txBody>
      </p:sp>
      <p:pic>
        <p:nvPicPr>
          <p:cNvPr id="4" name="Picture 3">
            <a:extLst>
              <a:ext uri="{FF2B5EF4-FFF2-40B4-BE49-F238E27FC236}">
                <a16:creationId xmlns:a16="http://schemas.microsoft.com/office/drawing/2014/main" id="{23E9333E-F154-17F0-223F-F1CEAE389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203727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997B4-C99C-7C50-2C71-F43129681D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9015F-5EA3-6EE7-3756-36A8C3AC0391}"/>
              </a:ext>
            </a:extLst>
          </p:cNvPr>
          <p:cNvSpPr>
            <a:spLocks noGrp="1"/>
          </p:cNvSpPr>
          <p:nvPr>
            <p:ph type="title"/>
          </p:nvPr>
        </p:nvSpPr>
        <p:spPr/>
        <p:txBody>
          <a:bodyPr/>
          <a:lstStyle/>
          <a:p>
            <a:r>
              <a:rPr lang="en-US" dirty="0"/>
              <a:t>What we do</a:t>
            </a:r>
            <a:endParaRPr lang="en-NG" dirty="0"/>
          </a:p>
        </p:txBody>
      </p:sp>
      <p:sp>
        <p:nvSpPr>
          <p:cNvPr id="3" name="Content Placeholder 2">
            <a:extLst>
              <a:ext uri="{FF2B5EF4-FFF2-40B4-BE49-F238E27FC236}">
                <a16:creationId xmlns:a16="http://schemas.microsoft.com/office/drawing/2014/main" id="{18E7E952-0C78-E67A-8AB0-1693D40BD901}"/>
              </a:ext>
            </a:extLst>
          </p:cNvPr>
          <p:cNvSpPr>
            <a:spLocks noGrp="1"/>
          </p:cNvSpPr>
          <p:nvPr>
            <p:ph idx="1"/>
          </p:nvPr>
        </p:nvSpPr>
        <p:spPr/>
        <p:txBody>
          <a:bodyPr>
            <a:normAutofit/>
          </a:bodyPr>
          <a:lstStyle/>
          <a:p>
            <a:pPr marL="0" indent="0">
              <a:buNone/>
            </a:pPr>
            <a:r>
              <a:rPr lang="en-US" dirty="0"/>
              <a:t>We also create a critical thinking space and address the National Platform’s critical needs for dialogue and understanding that foster positive change. </a:t>
            </a:r>
          </a:p>
          <a:p>
            <a:pPr marL="0" indent="0">
              <a:buNone/>
            </a:pPr>
            <a:r>
              <a:rPr lang="en-US" dirty="0"/>
              <a:t>This focus on peace advocacy, capacity building, and empowerment with youth leadership fostering integration and promoting peaceful coexistence across the nation.</a:t>
            </a:r>
          </a:p>
          <a:p>
            <a:pPr marL="0" indent="0">
              <a:buNone/>
            </a:pPr>
            <a:r>
              <a:rPr lang="en-US" dirty="0"/>
              <a:t>Also, promote unity and peace by fostering dialogue, understanding, and reconciliation among diverse communities. We intend to empower citizens by providing resources, training, and support and actively participate in civic engagement governance and community development</a:t>
            </a:r>
          </a:p>
        </p:txBody>
      </p:sp>
      <p:pic>
        <p:nvPicPr>
          <p:cNvPr id="4" name="Picture 3">
            <a:extLst>
              <a:ext uri="{FF2B5EF4-FFF2-40B4-BE49-F238E27FC236}">
                <a16:creationId xmlns:a16="http://schemas.microsoft.com/office/drawing/2014/main" id="{16E7F48F-E750-DFBF-939F-13B02F0672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3799998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8835-BE8C-1015-3885-BB77F0471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E948E-17F9-2866-FABC-FF720ABD514C}"/>
              </a:ext>
            </a:extLst>
          </p:cNvPr>
          <p:cNvSpPr>
            <a:spLocks noGrp="1"/>
          </p:cNvSpPr>
          <p:nvPr>
            <p:ph type="title"/>
          </p:nvPr>
        </p:nvSpPr>
        <p:spPr/>
        <p:txBody>
          <a:bodyPr/>
          <a:lstStyle/>
          <a:p>
            <a:r>
              <a:rPr lang="en-US" dirty="0"/>
              <a:t>What we do</a:t>
            </a:r>
            <a:endParaRPr lang="en-NG" dirty="0"/>
          </a:p>
        </p:txBody>
      </p:sp>
      <p:sp>
        <p:nvSpPr>
          <p:cNvPr id="3" name="Content Placeholder 2">
            <a:extLst>
              <a:ext uri="{FF2B5EF4-FFF2-40B4-BE49-F238E27FC236}">
                <a16:creationId xmlns:a16="http://schemas.microsoft.com/office/drawing/2014/main" id="{6A9CBBA9-9507-5EE6-DE6C-08F8139A5F51}"/>
              </a:ext>
            </a:extLst>
          </p:cNvPr>
          <p:cNvSpPr>
            <a:spLocks noGrp="1"/>
          </p:cNvSpPr>
          <p:nvPr>
            <p:ph idx="1"/>
          </p:nvPr>
        </p:nvSpPr>
        <p:spPr/>
        <p:txBody>
          <a:bodyPr>
            <a:noAutofit/>
          </a:bodyPr>
          <a:lstStyle/>
          <a:p>
            <a:pPr>
              <a:lnSpc>
                <a:spcPct val="107000"/>
              </a:lnSpc>
              <a:spcAft>
                <a:spcPts val="800"/>
              </a:spcAft>
            </a:pPr>
            <a:r>
              <a:rPr lang="en-NG" sz="1600" kern="100" dirty="0">
                <a:effectLst/>
                <a:latin typeface="Aptos" panose="020B0004020202020204" pitchFamily="34" charset="0"/>
                <a:ea typeface="DengXian" panose="02010600030101010101" pitchFamily="2" charset="-122"/>
                <a:cs typeface="Aparajita" panose="02020603050405020304" pitchFamily="18" charset="0"/>
              </a:rPr>
              <a:t>Our collaboration with the National Assembly on peace and capacity building typically involves working together to strengthen the legislative framework for peace initiatives and improve the capacity of individuals, institutions, and communities to promote peace and security. Such a partnership is critical for creating long-term, sustainable peace in a country. Here are some key areas where collaboration between peacebuilding organizations and national legislative bodies like the National Assembly could occur:</a:t>
            </a:r>
            <a:endParaRPr lang="en-NG" sz="16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07000"/>
              </a:lnSpc>
              <a:spcAft>
                <a:spcPts val="800"/>
              </a:spcAft>
            </a:pPr>
            <a:endParaRPr lang="en-NG" sz="1600" kern="100" dirty="0">
              <a:effectLst/>
              <a:latin typeface="Aptos" panose="020B0004020202020204" pitchFamily="34" charset="0"/>
              <a:ea typeface="DengXian" panose="02010600030101010101" pitchFamily="2" charset="-122"/>
              <a:cs typeface="Times New Roman" panose="02020603050405020304" pitchFamily="18" charset="0"/>
            </a:endParaRPr>
          </a:p>
          <a:p>
            <a:pPr marL="0" lvl="0" indent="0">
              <a:lnSpc>
                <a:spcPct val="107000"/>
              </a:lnSpc>
              <a:spcAft>
                <a:spcPts val="800"/>
              </a:spcAft>
              <a:buSzPts val="1000"/>
              <a:buNone/>
              <a:tabLst>
                <a:tab pos="457200" algn="l"/>
              </a:tabLst>
            </a:pPr>
            <a:endParaRPr lang="en-NG" sz="1600" kern="100" dirty="0">
              <a:effectLst/>
              <a:latin typeface="Aptos" panose="020B0004020202020204" pitchFamily="34" charset="0"/>
              <a:ea typeface="DengXian" panose="02010600030101010101" pitchFamily="2" charset="-122"/>
              <a:cs typeface="Times New Roman" panose="02020603050405020304" pitchFamily="18" charset="0"/>
            </a:endParaRPr>
          </a:p>
        </p:txBody>
      </p:sp>
      <p:pic>
        <p:nvPicPr>
          <p:cNvPr id="4" name="Picture 3">
            <a:extLst>
              <a:ext uri="{FF2B5EF4-FFF2-40B4-BE49-F238E27FC236}">
                <a16:creationId xmlns:a16="http://schemas.microsoft.com/office/drawing/2014/main" id="{1B71E4D5-06C6-419F-F87C-7E5222047E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1148620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7A0AD-9CBA-5603-A9B7-ABA37FF723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600A8D-426C-2DF2-BC9D-DB148570DF01}"/>
              </a:ext>
            </a:extLst>
          </p:cNvPr>
          <p:cNvSpPr>
            <a:spLocks noGrp="1"/>
          </p:cNvSpPr>
          <p:nvPr>
            <p:ph type="title"/>
          </p:nvPr>
        </p:nvSpPr>
        <p:spPr/>
        <p:txBody>
          <a:bodyPr/>
          <a:lstStyle/>
          <a:p>
            <a:r>
              <a:rPr lang="en-US" dirty="0"/>
              <a:t>What we do</a:t>
            </a:r>
            <a:endParaRPr lang="en-NG" dirty="0"/>
          </a:p>
        </p:txBody>
      </p:sp>
      <p:sp>
        <p:nvSpPr>
          <p:cNvPr id="3" name="Content Placeholder 2">
            <a:extLst>
              <a:ext uri="{FF2B5EF4-FFF2-40B4-BE49-F238E27FC236}">
                <a16:creationId xmlns:a16="http://schemas.microsoft.com/office/drawing/2014/main" id="{530301F2-3579-7BDB-0C37-CBBC31211BA4}"/>
              </a:ext>
            </a:extLst>
          </p:cNvPr>
          <p:cNvSpPr>
            <a:spLocks noGrp="1"/>
          </p:cNvSpPr>
          <p:nvPr>
            <p:ph idx="1"/>
          </p:nvPr>
        </p:nvSpPr>
        <p:spPr/>
        <p:txBody>
          <a:bodyPr>
            <a:normAutofit lnSpcReduction="10000"/>
          </a:bodyPr>
          <a:lstStyle/>
          <a:p>
            <a:pPr marL="0" indent="0">
              <a:buNone/>
            </a:pPr>
            <a:r>
              <a:rPr lang="en-US" dirty="0"/>
              <a:t>Strategic Partnerships for Peace and Capacity Building. We aim to collaborate with international and national key ministries, and agencies for developmental activities in Nigeria.:</a:t>
            </a:r>
          </a:p>
          <a:p>
            <a:pPr marL="0" indent="0">
              <a:buNone/>
            </a:pPr>
            <a:r>
              <a:rPr lang="en-US" dirty="0"/>
              <a:t>To organize Conferences, seminars, workshops, symposia, and other events to provide training and promote interaction and understanding among Nigerian citizens. We, members of the Society for Peace and Capacity Development (SPCB), are a group of concerned citizens and professionals representing Nigeria and beyond. Our mission is to provide a platform for systemic advocacy to strengthen peace structures and advance the well-being of the people and the nation.  </a:t>
            </a:r>
          </a:p>
        </p:txBody>
      </p:sp>
      <p:pic>
        <p:nvPicPr>
          <p:cNvPr id="4" name="Picture 3">
            <a:extLst>
              <a:ext uri="{FF2B5EF4-FFF2-40B4-BE49-F238E27FC236}">
                <a16:creationId xmlns:a16="http://schemas.microsoft.com/office/drawing/2014/main" id="{5BCC61D6-1626-0E51-DD78-7342DCF71B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162489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FF856-3D3A-2725-4B22-066EC2191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67B56-9D59-095D-3262-97EB5929CC53}"/>
              </a:ext>
            </a:extLst>
          </p:cNvPr>
          <p:cNvSpPr>
            <a:spLocks noGrp="1"/>
          </p:cNvSpPr>
          <p:nvPr>
            <p:ph type="title"/>
          </p:nvPr>
        </p:nvSpPr>
        <p:spPr/>
        <p:txBody>
          <a:bodyPr/>
          <a:lstStyle/>
          <a:p>
            <a:r>
              <a:rPr lang="en-US" dirty="0"/>
              <a:t>What we have done</a:t>
            </a:r>
            <a:endParaRPr lang="en-NG" dirty="0"/>
          </a:p>
        </p:txBody>
      </p:sp>
      <p:sp>
        <p:nvSpPr>
          <p:cNvPr id="3" name="Content Placeholder 2">
            <a:extLst>
              <a:ext uri="{FF2B5EF4-FFF2-40B4-BE49-F238E27FC236}">
                <a16:creationId xmlns:a16="http://schemas.microsoft.com/office/drawing/2014/main" id="{27625C2E-0B21-C33E-E067-F7E839FD4913}"/>
              </a:ext>
            </a:extLst>
          </p:cNvPr>
          <p:cNvSpPr>
            <a:spLocks noGrp="1"/>
          </p:cNvSpPr>
          <p:nvPr>
            <p:ph idx="1"/>
          </p:nvPr>
        </p:nvSpPr>
        <p:spPr/>
        <p:txBody>
          <a:bodyPr>
            <a:normAutofit/>
          </a:bodyPr>
          <a:lstStyle/>
          <a:p>
            <a:pPr marL="0" indent="0">
              <a:buNone/>
            </a:pPr>
            <a:r>
              <a:rPr lang="en-US" dirty="0"/>
              <a:t>   We have enhanced productivity through a sensitization program, offering skill development training on workshop collaboration. Mentorship and resources to enhance productivity. Entrepreneurship and economic opportunities available to the Nigerian. </a:t>
            </a:r>
          </a:p>
          <a:p>
            <a:pPr marL="0" indent="0">
              <a:buNone/>
            </a:pPr>
            <a:r>
              <a:rPr lang="en-US" dirty="0"/>
              <a:t>We have engaged in various leadership programs and nurtured and supported emerging leaders who demonstrate commitment to peace, productivity, and social change. </a:t>
            </a:r>
          </a:p>
          <a:p>
            <a:pPr marL="0" indent="0">
              <a:buNone/>
            </a:pPr>
            <a:r>
              <a:rPr lang="en-US" dirty="0"/>
              <a:t>We have cohesion by organizing community-building activities, and cultural events, that will celebrate diversity and strengthen social harmony within our society as one Nigeria.</a:t>
            </a:r>
          </a:p>
        </p:txBody>
      </p:sp>
      <p:pic>
        <p:nvPicPr>
          <p:cNvPr id="4" name="Picture 3">
            <a:extLst>
              <a:ext uri="{FF2B5EF4-FFF2-40B4-BE49-F238E27FC236}">
                <a16:creationId xmlns:a16="http://schemas.microsoft.com/office/drawing/2014/main" id="{6ADB8793-C4EE-A4B7-885F-5FEEFE94E3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3601680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54663-CEEE-E90C-08A8-87D575FB7C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E1C66-0BC6-5665-CF9B-9DB0AECC8E29}"/>
              </a:ext>
            </a:extLst>
          </p:cNvPr>
          <p:cNvSpPr>
            <a:spLocks noGrp="1"/>
          </p:cNvSpPr>
          <p:nvPr>
            <p:ph type="title"/>
          </p:nvPr>
        </p:nvSpPr>
        <p:spPr>
          <a:xfrm>
            <a:off x="1451579" y="804519"/>
            <a:ext cx="9603275" cy="1049235"/>
          </a:xfrm>
        </p:spPr>
        <p:txBody>
          <a:bodyPr/>
          <a:lstStyle/>
          <a:p>
            <a:r>
              <a:rPr lang="en-US" dirty="0"/>
              <a:t>What we have done</a:t>
            </a:r>
            <a:endParaRPr lang="en-NG" dirty="0"/>
          </a:p>
        </p:txBody>
      </p:sp>
      <p:sp>
        <p:nvSpPr>
          <p:cNvPr id="3" name="Content Placeholder 2">
            <a:extLst>
              <a:ext uri="{FF2B5EF4-FFF2-40B4-BE49-F238E27FC236}">
                <a16:creationId xmlns:a16="http://schemas.microsoft.com/office/drawing/2014/main" id="{1DB0534C-C290-1245-9D85-67A234DEC025}"/>
              </a:ext>
            </a:extLst>
          </p:cNvPr>
          <p:cNvSpPr>
            <a:spLocks noGrp="1"/>
          </p:cNvSpPr>
          <p:nvPr>
            <p:ph idx="1"/>
          </p:nvPr>
        </p:nvSpPr>
        <p:spPr>
          <a:xfrm>
            <a:off x="1451579" y="2015732"/>
            <a:ext cx="9603275" cy="3450613"/>
          </a:xfrm>
        </p:spPr>
        <p:txBody>
          <a:bodyPr>
            <a:normAutofit/>
          </a:bodyPr>
          <a:lstStyle/>
          <a:p>
            <a:r>
              <a:rPr lang="en-US" dirty="0"/>
              <a:t>We are the Sandals on the ground. We have been doing person-to-person sensitizations. Through our talent hunt we identify some young people who doing some innovation and invention require equipment support. We have identified prospective partnerships with ideal ministries. As well, as initiated communication with the National Assembly. While also in talks with the National Youth Service Corps (NYSC) over a proposed sensitization exercise. We also engage with the Federal Ministry of Special Duties And Inter-Governmental Affairs in certain areas of collaboration.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D8DE8027-F67D-7FE6-FC9F-5A5ED5E3A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4121243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C1B86-6E14-C81F-E666-832E1BBE0C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5D46A-245E-9777-263E-2E3C1CA6A031}"/>
              </a:ext>
            </a:extLst>
          </p:cNvPr>
          <p:cNvSpPr>
            <a:spLocks noGrp="1"/>
          </p:cNvSpPr>
          <p:nvPr>
            <p:ph type="title"/>
          </p:nvPr>
        </p:nvSpPr>
        <p:spPr>
          <a:xfrm>
            <a:off x="1451579" y="804519"/>
            <a:ext cx="9603275" cy="1049235"/>
          </a:xfrm>
        </p:spPr>
        <p:txBody>
          <a:bodyPr/>
          <a:lstStyle/>
          <a:p>
            <a:r>
              <a:rPr lang="en-US" dirty="0"/>
              <a:t>What we have done</a:t>
            </a:r>
            <a:endParaRPr lang="en-NG" dirty="0"/>
          </a:p>
        </p:txBody>
      </p:sp>
      <p:sp>
        <p:nvSpPr>
          <p:cNvPr id="3" name="Content Placeholder 2">
            <a:extLst>
              <a:ext uri="{FF2B5EF4-FFF2-40B4-BE49-F238E27FC236}">
                <a16:creationId xmlns:a16="http://schemas.microsoft.com/office/drawing/2014/main" id="{96549D8E-0EC1-D796-31EF-57A56893D079}"/>
              </a:ext>
            </a:extLst>
          </p:cNvPr>
          <p:cNvSpPr>
            <a:spLocks noGrp="1"/>
          </p:cNvSpPr>
          <p:nvPr>
            <p:ph idx="1"/>
          </p:nvPr>
        </p:nvSpPr>
        <p:spPr>
          <a:xfrm>
            <a:off x="1451579" y="2015732"/>
            <a:ext cx="9603275" cy="3450613"/>
          </a:xfrm>
        </p:spPr>
        <p:txBody>
          <a:bodyPr>
            <a:normAutofit/>
          </a:bodyPr>
          <a:lstStyle/>
          <a:p>
            <a:pPr marL="0" indent="0">
              <a:buNone/>
            </a:pPr>
            <a:r>
              <a:rPr lang="en-US" dirty="0"/>
              <a:t>A recent hybrid meeting highlighted the extraordinary efforts of two Nigerian citizens who filling critical gaps in their communities. One without formal employment,  dedicated (6am 6pm) to traffic control a hazardous intersection in </a:t>
            </a:r>
            <a:r>
              <a:rPr lang="en-US" dirty="0" err="1"/>
              <a:t>Kubwa</a:t>
            </a:r>
            <a:r>
              <a:rPr lang="en-US" dirty="0"/>
              <a:t> at </a:t>
            </a:r>
            <a:r>
              <a:rPr lang="en-US" dirty="0" err="1"/>
              <a:t>Bwari</a:t>
            </a:r>
            <a:r>
              <a:rPr lang="en-US" dirty="0"/>
              <a:t> Area council, a task often left unattended. The other a PTA teacher in Jabi 1, Primary School, AMAC, FCT, teaches 28 teaches highlighting the strain on the educational system. These individuals' selfless service underscores the need for greeter support and resources within these communities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AF0E4A65-86E1-E683-50C5-02CD56586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3332781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FA9D2-6381-3B0D-196B-5ED29D293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E1B411-396F-6CD0-ED5E-A93F471F572F}"/>
              </a:ext>
            </a:extLst>
          </p:cNvPr>
          <p:cNvSpPr>
            <a:spLocks noGrp="1"/>
          </p:cNvSpPr>
          <p:nvPr>
            <p:ph type="title"/>
          </p:nvPr>
        </p:nvSpPr>
        <p:spPr>
          <a:xfrm>
            <a:off x="1451579" y="804519"/>
            <a:ext cx="9603275" cy="1049235"/>
          </a:xfrm>
        </p:spPr>
        <p:txBody>
          <a:bodyPr/>
          <a:lstStyle/>
          <a:p>
            <a:r>
              <a:rPr lang="en-US" dirty="0"/>
              <a:t>What we have done</a:t>
            </a:r>
            <a:endParaRPr lang="en-NG" dirty="0"/>
          </a:p>
        </p:txBody>
      </p:sp>
      <p:sp>
        <p:nvSpPr>
          <p:cNvPr id="3" name="Content Placeholder 2">
            <a:extLst>
              <a:ext uri="{FF2B5EF4-FFF2-40B4-BE49-F238E27FC236}">
                <a16:creationId xmlns:a16="http://schemas.microsoft.com/office/drawing/2014/main" id="{8BD8DC16-FCC8-D200-9A9A-AE70EB021163}"/>
              </a:ext>
            </a:extLst>
          </p:cNvPr>
          <p:cNvSpPr>
            <a:spLocks noGrp="1"/>
          </p:cNvSpPr>
          <p:nvPr>
            <p:ph idx="1"/>
          </p:nvPr>
        </p:nvSpPr>
        <p:spPr>
          <a:xfrm>
            <a:off x="1451579" y="2015732"/>
            <a:ext cx="9603275" cy="3450613"/>
          </a:xfrm>
        </p:spPr>
        <p:txBody>
          <a:bodyPr>
            <a:normAutofit/>
          </a:bodyPr>
          <a:lstStyle/>
          <a:p>
            <a:pPr marL="0" indent="0">
              <a:buNone/>
            </a:pPr>
            <a:r>
              <a:rPr lang="en-US" dirty="0"/>
              <a:t>A recent hybrid meeting highlighted two Nigerian citizens’ extraordinary efforts to fill critical gaps in their communities. Without formal employment, one dedicates himself (6 am-6 pm) to controlling traffic at a hazardous intersection in </a:t>
            </a:r>
            <a:r>
              <a:rPr lang="en-US" dirty="0" err="1"/>
              <a:t>Kubwa</a:t>
            </a:r>
            <a:r>
              <a:rPr lang="en-US" dirty="0"/>
              <a:t>, </a:t>
            </a:r>
            <a:r>
              <a:rPr lang="en-US" dirty="0" err="1"/>
              <a:t>Bwari</a:t>
            </a:r>
            <a:r>
              <a:rPr lang="en-US" dirty="0"/>
              <a:t> Area Council, a task often left unattended. The other, a PTA teacher at Jabi 1 Primary School, AMAC, FCT, teaches 28 students, highlighting the strain on the educational system. These individuals' selfless service underscores the need for greater support and resources within these communities.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3B411D98-2CF9-B5E1-491F-4F03D415F3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4067462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0FFF-2E64-3A52-6FB2-750F5E31BEF6}"/>
              </a:ext>
            </a:extLst>
          </p:cNvPr>
          <p:cNvSpPr>
            <a:spLocks noGrp="1"/>
          </p:cNvSpPr>
          <p:nvPr>
            <p:ph type="title"/>
          </p:nvPr>
        </p:nvSpPr>
        <p:spPr/>
        <p:txBody>
          <a:bodyPr/>
          <a:lstStyle/>
          <a:p>
            <a:r>
              <a:rPr lang="en-US" dirty="0"/>
              <a:t>HYBRID MEETING, SENSITIZATION AND AWARDS CEREMONY</a:t>
            </a:r>
          </a:p>
        </p:txBody>
      </p:sp>
      <p:pic>
        <p:nvPicPr>
          <p:cNvPr id="17" name="Content Placeholder 16">
            <a:extLst>
              <a:ext uri="{FF2B5EF4-FFF2-40B4-BE49-F238E27FC236}">
                <a16:creationId xmlns:a16="http://schemas.microsoft.com/office/drawing/2014/main" id="{D4C2588E-64CD-15F0-8C18-1A00D441E3D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5906" y="2667856"/>
            <a:ext cx="5208276" cy="2592634"/>
          </a:xfrm>
        </p:spPr>
      </p:pic>
      <p:pic>
        <p:nvPicPr>
          <p:cNvPr id="19" name="Picture 18">
            <a:extLst>
              <a:ext uri="{FF2B5EF4-FFF2-40B4-BE49-F238E27FC236}">
                <a16:creationId xmlns:a16="http://schemas.microsoft.com/office/drawing/2014/main" id="{71AE2FA1-30FE-AA4F-77E0-B35243AE5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4942" y="1769778"/>
            <a:ext cx="4542312" cy="3707291"/>
          </a:xfrm>
          <a:prstGeom prst="rect">
            <a:avLst/>
          </a:prstGeom>
        </p:spPr>
      </p:pic>
    </p:spTree>
    <p:extLst>
      <p:ext uri="{BB962C8B-B14F-4D97-AF65-F5344CB8AC3E}">
        <p14:creationId xmlns:p14="http://schemas.microsoft.com/office/powerpoint/2010/main" val="1359334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8B828-2D5F-D8D0-CE79-6AB7C6B94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58383-D277-BFBD-70AC-9B599FC8686B}"/>
              </a:ext>
            </a:extLst>
          </p:cNvPr>
          <p:cNvSpPr>
            <a:spLocks noGrp="1"/>
          </p:cNvSpPr>
          <p:nvPr>
            <p:ph type="title"/>
          </p:nvPr>
        </p:nvSpPr>
        <p:spPr>
          <a:xfrm>
            <a:off x="1451579" y="804519"/>
            <a:ext cx="9603275" cy="1089596"/>
          </a:xfrm>
        </p:spPr>
        <p:txBody>
          <a:bodyPr>
            <a:noAutofit/>
          </a:bodyPr>
          <a:lstStyle/>
          <a:p>
            <a:r>
              <a:rPr lang="en-US" sz="2400" dirty="0"/>
              <a:t>REPRESENTATIVES from the Society for peace and </a:t>
            </a:r>
            <a:r>
              <a:rPr lang="en-US" sz="2400"/>
              <a:t>Capacity Building and </a:t>
            </a:r>
            <a:r>
              <a:rPr lang="en-US" sz="2400" dirty="0"/>
              <a:t>representatives from the Federal Ministry of Special Duties and Intergovernmental Affairs</a:t>
            </a:r>
          </a:p>
        </p:txBody>
      </p:sp>
      <p:pic>
        <p:nvPicPr>
          <p:cNvPr id="7" name="Content Placeholder 6">
            <a:extLst>
              <a:ext uri="{FF2B5EF4-FFF2-40B4-BE49-F238E27FC236}">
                <a16:creationId xmlns:a16="http://schemas.microsoft.com/office/drawing/2014/main" id="{468D3027-CB21-428D-7621-FFE8CD6E4CC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3536" y="1908111"/>
            <a:ext cx="7665862" cy="3449638"/>
          </a:xfrm>
        </p:spPr>
      </p:pic>
    </p:spTree>
    <p:extLst>
      <p:ext uri="{BB962C8B-B14F-4D97-AF65-F5344CB8AC3E}">
        <p14:creationId xmlns:p14="http://schemas.microsoft.com/office/powerpoint/2010/main" val="689807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CEA15-5D76-1A3B-8071-48A3FA4236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694F3-FFDD-509F-D8FA-96203F732D0E}"/>
              </a:ext>
            </a:extLst>
          </p:cNvPr>
          <p:cNvSpPr>
            <a:spLocks noGrp="1"/>
          </p:cNvSpPr>
          <p:nvPr>
            <p:ph type="title"/>
          </p:nvPr>
        </p:nvSpPr>
        <p:spPr/>
        <p:txBody>
          <a:bodyPr/>
          <a:lstStyle/>
          <a:p>
            <a:r>
              <a:rPr lang="en-US" dirty="0"/>
              <a:t>What we INTEND TO do</a:t>
            </a:r>
            <a:endParaRPr lang="en-NG" dirty="0"/>
          </a:p>
        </p:txBody>
      </p:sp>
      <p:sp>
        <p:nvSpPr>
          <p:cNvPr id="3" name="Content Placeholder 2">
            <a:extLst>
              <a:ext uri="{FF2B5EF4-FFF2-40B4-BE49-F238E27FC236}">
                <a16:creationId xmlns:a16="http://schemas.microsoft.com/office/drawing/2014/main" id="{EAADFBEC-4A16-3575-EE8F-48AC2135F92C}"/>
              </a:ext>
            </a:extLst>
          </p:cNvPr>
          <p:cNvSpPr>
            <a:spLocks noGrp="1"/>
          </p:cNvSpPr>
          <p:nvPr>
            <p:ph idx="1"/>
          </p:nvPr>
        </p:nvSpPr>
        <p:spPr/>
        <p:txBody>
          <a:bodyPr>
            <a:no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en-NG" sz="1600" b="1" kern="100" dirty="0">
                <a:effectLst/>
                <a:latin typeface="Aptos" panose="020B0004020202020204" pitchFamily="34" charset="0"/>
                <a:ea typeface="DengXian" panose="02010600030101010101" pitchFamily="2" charset="-122"/>
                <a:cs typeface="Aparajita" panose="02020603050405020304" pitchFamily="18" charset="0"/>
              </a:rPr>
              <a:t>Increased political will</a:t>
            </a:r>
            <a:r>
              <a:rPr lang="en-NG" sz="1600" kern="100" dirty="0">
                <a:effectLst/>
                <a:latin typeface="Aptos" panose="020B0004020202020204" pitchFamily="34" charset="0"/>
                <a:ea typeface="DengXian" panose="02010600030101010101" pitchFamily="2" charset="-122"/>
                <a:cs typeface="Aparajita" panose="02020603050405020304" pitchFamily="18" charset="0"/>
              </a:rPr>
              <a:t> to address the structural causes of conflict.</a:t>
            </a:r>
            <a:endParaRPr lang="en-NG" sz="1600" kern="100" dirty="0">
              <a:effectLst/>
              <a:latin typeface="Aptos" panose="020B0004020202020204" pitchFamily="34" charset="0"/>
              <a:ea typeface="DengXian" panose="02010600030101010101" pitchFamily="2" charset="-122"/>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NG" sz="1600" b="1" kern="100" dirty="0">
                <a:effectLst/>
                <a:latin typeface="Aptos" panose="020B0004020202020204" pitchFamily="34" charset="0"/>
                <a:ea typeface="DengXian" panose="02010600030101010101" pitchFamily="2" charset="-122"/>
                <a:cs typeface="Aparajita" panose="02020603050405020304" pitchFamily="18" charset="0"/>
              </a:rPr>
              <a:t>More effective</a:t>
            </a:r>
            <a:r>
              <a:rPr lang="en-US" sz="1600" b="1" kern="100" dirty="0">
                <a:effectLst/>
                <a:latin typeface="Aptos" panose="020B0004020202020204" pitchFamily="34" charset="0"/>
                <a:ea typeface="DengXian" panose="02010600030101010101" pitchFamily="2" charset="-122"/>
                <a:cs typeface="Aparajita" panose="02020603050405020304" pitchFamily="18" charset="0"/>
              </a:rPr>
              <a:t> capacity building</a:t>
            </a:r>
            <a:r>
              <a:rPr lang="en-NG" sz="1600" b="1" kern="100" dirty="0">
                <a:effectLst/>
                <a:latin typeface="Aptos" panose="020B0004020202020204" pitchFamily="34" charset="0"/>
                <a:ea typeface="DengXian" panose="02010600030101010101" pitchFamily="2" charset="-122"/>
                <a:cs typeface="Aparajita" panose="02020603050405020304" pitchFamily="18" charset="0"/>
              </a:rPr>
              <a:t> programs</a:t>
            </a:r>
            <a:r>
              <a:rPr lang="en-NG" sz="1600" kern="100" dirty="0">
                <a:effectLst/>
                <a:latin typeface="Aptos" panose="020B0004020202020204" pitchFamily="34" charset="0"/>
                <a:ea typeface="DengXian" panose="02010600030101010101" pitchFamily="2" charset="-122"/>
                <a:cs typeface="Aparajita" panose="02020603050405020304" pitchFamily="18" charset="0"/>
              </a:rPr>
              <a:t> driven by informed, inclusive, and accountable policymaking.</a:t>
            </a:r>
            <a:endParaRPr lang="en-NG" sz="1600" kern="100" dirty="0">
              <a:effectLst/>
              <a:latin typeface="Aptos" panose="020B0004020202020204" pitchFamily="34" charset="0"/>
              <a:ea typeface="DengXian" panose="02010600030101010101" pitchFamily="2" charset="-122"/>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NG" sz="1600" b="1" kern="100" dirty="0">
                <a:effectLst/>
                <a:latin typeface="Aptos" panose="020B0004020202020204" pitchFamily="34" charset="0"/>
                <a:ea typeface="DengXian" panose="02010600030101010101" pitchFamily="2" charset="-122"/>
                <a:cs typeface="Aparajita" panose="02020603050405020304" pitchFamily="18" charset="0"/>
              </a:rPr>
              <a:t>Engagement of key stakeholders</a:t>
            </a:r>
            <a:r>
              <a:rPr lang="en-NG" sz="1600" kern="100" dirty="0">
                <a:effectLst/>
                <a:latin typeface="Aptos" panose="020B0004020202020204" pitchFamily="34" charset="0"/>
                <a:ea typeface="DengXian" panose="02010600030101010101" pitchFamily="2" charset="-122"/>
                <a:cs typeface="Aparajita" panose="02020603050405020304" pitchFamily="18" charset="0"/>
              </a:rPr>
              <a:t>, including marginalized groups, in peace processes</a:t>
            </a:r>
            <a:r>
              <a:rPr lang="en-US" sz="1600" kern="100" dirty="0">
                <a:effectLst/>
                <a:latin typeface="Aptos" panose="020B0004020202020204" pitchFamily="34" charset="0"/>
                <a:ea typeface="DengXian" panose="02010600030101010101" pitchFamily="2" charset="-122"/>
                <a:cs typeface="Aparajita" panose="02020603050405020304" pitchFamily="18" charset="0"/>
              </a:rPr>
              <a:t> and capacity building</a:t>
            </a:r>
            <a:r>
              <a:rPr lang="en-NG" sz="1600" kern="100" dirty="0">
                <a:effectLst/>
                <a:latin typeface="Aptos" panose="020B0004020202020204" pitchFamily="34" charset="0"/>
                <a:ea typeface="DengXian" panose="02010600030101010101" pitchFamily="2" charset="-122"/>
                <a:cs typeface="Aparajita" panose="02020603050405020304" pitchFamily="18" charset="0"/>
              </a:rPr>
              <a:t>.</a:t>
            </a:r>
            <a:endParaRPr lang="en-NG" sz="1600" kern="100" dirty="0">
              <a:effectLst/>
              <a:latin typeface="Aptos" panose="020B0004020202020204" pitchFamily="34" charset="0"/>
              <a:ea typeface="DengXian" panose="02010600030101010101" pitchFamily="2" charset="-122"/>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NG" sz="1600" b="1" kern="100" dirty="0">
                <a:effectLst/>
                <a:latin typeface="Aptos" panose="020B0004020202020204" pitchFamily="34" charset="0"/>
                <a:ea typeface="DengXian" panose="02010600030101010101" pitchFamily="2" charset="-122"/>
                <a:cs typeface="Aparajita" panose="02020603050405020304" pitchFamily="18" charset="0"/>
              </a:rPr>
              <a:t>Sustainability of peace efforts</a:t>
            </a:r>
            <a:r>
              <a:rPr lang="en-NG" sz="1600" kern="100" dirty="0">
                <a:effectLst/>
                <a:latin typeface="Aptos" panose="020B0004020202020204" pitchFamily="34" charset="0"/>
                <a:ea typeface="DengXian" panose="02010600030101010101" pitchFamily="2" charset="-122"/>
                <a:cs typeface="Aparajita" panose="02020603050405020304" pitchFamily="18" charset="0"/>
              </a:rPr>
              <a:t>, through continuous oversight and adaptation.</a:t>
            </a:r>
            <a:endParaRPr lang="en-NG" sz="1600" kern="100" dirty="0">
              <a:effectLst/>
              <a:latin typeface="Aptos" panose="020B0004020202020204" pitchFamily="34" charset="0"/>
              <a:ea typeface="DengXian" panose="02010600030101010101" pitchFamily="2" charset="-122"/>
              <a:cs typeface="Times New Roman" panose="02020603050405020304" pitchFamily="18" charset="0"/>
            </a:endParaRPr>
          </a:p>
          <a:p>
            <a:pPr marL="0" indent="0">
              <a:lnSpc>
                <a:spcPct val="107000"/>
              </a:lnSpc>
              <a:spcAft>
                <a:spcPts val="800"/>
              </a:spcAft>
              <a:buNone/>
            </a:pPr>
            <a:endParaRPr lang="en-NG" sz="1600" kern="100" dirty="0">
              <a:effectLst/>
              <a:latin typeface="Aptos" panose="020B0004020202020204" pitchFamily="34" charset="0"/>
              <a:ea typeface="DengXian" panose="02010600030101010101" pitchFamily="2" charset="-122"/>
              <a:cs typeface="Times New Roman" panose="02020603050405020304" pitchFamily="18" charset="0"/>
            </a:endParaRPr>
          </a:p>
        </p:txBody>
      </p:sp>
      <p:pic>
        <p:nvPicPr>
          <p:cNvPr id="4" name="Picture 3">
            <a:extLst>
              <a:ext uri="{FF2B5EF4-FFF2-40B4-BE49-F238E27FC236}">
                <a16:creationId xmlns:a16="http://schemas.microsoft.com/office/drawing/2014/main" id="{7700729B-AF69-78DC-E7B5-0E15DD541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Tree>
    <p:extLst>
      <p:ext uri="{BB962C8B-B14F-4D97-AF65-F5344CB8AC3E}">
        <p14:creationId xmlns:p14="http://schemas.microsoft.com/office/powerpoint/2010/main" val="832558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67688-4F4C-64C5-4226-85E048F755C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F941AD-71F4-4579-E7DB-8209D360D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1578" y="378333"/>
            <a:ext cx="1394354" cy="1394354"/>
          </a:xfrm>
          <a:prstGeom prst="rect">
            <a:avLst/>
          </a:prstGeom>
        </p:spPr>
      </p:pic>
      <p:pic>
        <p:nvPicPr>
          <p:cNvPr id="3" name="Picture 2">
            <a:extLst>
              <a:ext uri="{FF2B5EF4-FFF2-40B4-BE49-F238E27FC236}">
                <a16:creationId xmlns:a16="http://schemas.microsoft.com/office/drawing/2014/main" id="{C781339C-3264-391B-E812-E2A5B42E1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5248" y="0"/>
            <a:ext cx="8986330" cy="6158204"/>
          </a:xfrm>
          <a:prstGeom prst="rect">
            <a:avLst/>
          </a:prstGeom>
        </p:spPr>
      </p:pic>
    </p:spTree>
    <p:extLst>
      <p:ext uri="{BB962C8B-B14F-4D97-AF65-F5344CB8AC3E}">
        <p14:creationId xmlns:p14="http://schemas.microsoft.com/office/powerpoint/2010/main" val="2864929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E1E03-AA87-6AED-EE5C-D19E1A622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AD0D8-4C26-4832-CF64-79601111CE72}"/>
              </a:ext>
            </a:extLst>
          </p:cNvPr>
          <p:cNvSpPr>
            <a:spLocks noGrp="1"/>
          </p:cNvSpPr>
          <p:nvPr>
            <p:ph type="title"/>
          </p:nvPr>
        </p:nvSpPr>
        <p:spPr/>
        <p:txBody>
          <a:bodyPr/>
          <a:lstStyle/>
          <a:p>
            <a:r>
              <a:rPr lang="en-US" dirty="0"/>
              <a:t>Management team organogram</a:t>
            </a:r>
            <a:endParaRPr lang="en-NG" dirty="0"/>
          </a:p>
        </p:txBody>
      </p:sp>
      <p:pic>
        <p:nvPicPr>
          <p:cNvPr id="4" name="Picture 3">
            <a:extLst>
              <a:ext uri="{FF2B5EF4-FFF2-40B4-BE49-F238E27FC236}">
                <a16:creationId xmlns:a16="http://schemas.microsoft.com/office/drawing/2014/main" id="{1530B4D4-B217-BDEB-1536-B2FB653AF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
        <p:nvSpPr>
          <p:cNvPr id="10" name="Content Placeholder 9">
            <a:extLst>
              <a:ext uri="{FF2B5EF4-FFF2-40B4-BE49-F238E27FC236}">
                <a16:creationId xmlns:a16="http://schemas.microsoft.com/office/drawing/2014/main" id="{FF784D3A-7AA4-5E36-C178-3DA3407F4303}"/>
              </a:ext>
            </a:extLst>
          </p:cNvPr>
          <p:cNvSpPr>
            <a:spLocks noGrp="1"/>
          </p:cNvSpPr>
          <p:nvPr>
            <p:ph idx="1"/>
          </p:nvPr>
        </p:nvSpPr>
        <p:spPr/>
        <p:txBody>
          <a:bodyPr wrap="square">
            <a:normAutofit fontScale="85000" lnSpcReduction="20000"/>
          </a:bodyPr>
          <a:lstStyle/>
          <a:p>
            <a:r>
              <a:rPr lang="en-US" dirty="0"/>
              <a:t>Executive Coordinator                        – Abdullahi Musa </a:t>
            </a:r>
          </a:p>
          <a:p>
            <a:r>
              <a:rPr lang="en-US" dirty="0"/>
              <a:t>Director Programs                              - </a:t>
            </a:r>
            <a:r>
              <a:rPr lang="nl-NL" dirty="0"/>
              <a:t>Dr. Kenneth S S Enebe</a:t>
            </a:r>
          </a:p>
          <a:p>
            <a:r>
              <a:rPr lang="nl-NL" dirty="0"/>
              <a:t>Director of Finance and Administration – Muhammad Jabbo</a:t>
            </a:r>
          </a:p>
          <a:p>
            <a:r>
              <a:rPr lang="nl-NL" dirty="0"/>
              <a:t>Director  Monitoring and Evaluation      – Ibrahim Kolo</a:t>
            </a:r>
          </a:p>
          <a:p>
            <a:r>
              <a:rPr lang="nl-NL" dirty="0"/>
              <a:t>Director Diaspora                                – Ahmed Omeiza </a:t>
            </a:r>
          </a:p>
          <a:p>
            <a:r>
              <a:rPr lang="nl-NL" dirty="0"/>
              <a:t>Welfare                                               – Kazeem Jibrin</a:t>
            </a:r>
          </a:p>
          <a:p>
            <a:r>
              <a:rPr lang="nl-NL"/>
              <a:t>Legal                                                   – </a:t>
            </a:r>
            <a:r>
              <a:rPr lang="nl-NL" dirty="0"/>
              <a:t>Mrs Mercy Kazi</a:t>
            </a:r>
          </a:p>
          <a:p>
            <a:r>
              <a:rPr lang="nl-NL" dirty="0"/>
              <a:t>Media                                                  –   Mohammed Garba </a:t>
            </a:r>
          </a:p>
          <a:p>
            <a:r>
              <a:rPr lang="nl-NL" dirty="0"/>
              <a:t> Program Manager                                 – Mrs Haulat Ibrahim</a:t>
            </a:r>
          </a:p>
          <a:p>
            <a:endParaRPr lang="nl-NL" dirty="0"/>
          </a:p>
          <a:p>
            <a:pPr marL="0" indent="0">
              <a:buNone/>
            </a:pPr>
            <a:endParaRPr lang="nl-NL" dirty="0"/>
          </a:p>
          <a:p>
            <a:endParaRPr lang="en-US" dirty="0"/>
          </a:p>
          <a:p>
            <a:endParaRPr lang="en-NG" dirty="0"/>
          </a:p>
        </p:txBody>
      </p:sp>
    </p:spTree>
    <p:extLst>
      <p:ext uri="{BB962C8B-B14F-4D97-AF65-F5344CB8AC3E}">
        <p14:creationId xmlns:p14="http://schemas.microsoft.com/office/powerpoint/2010/main" val="3833055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9E79-C2B2-0549-E856-B0939AA53AA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673E71-0253-F593-E4E4-23C716848E96}"/>
              </a:ext>
            </a:extLst>
          </p:cNvPr>
          <p:cNvPicPr>
            <a:picLocks noChangeAspect="1"/>
          </p:cNvPicPr>
          <p:nvPr/>
        </p:nvPicPr>
        <p:blipFill>
          <a:blip r:embed="rId3"/>
          <a:srcRect l="33661" t="16349" r="32322" b="6032"/>
          <a:stretch/>
        </p:blipFill>
        <p:spPr>
          <a:xfrm>
            <a:off x="151418" y="0"/>
            <a:ext cx="5782491" cy="6749142"/>
          </a:xfrm>
          <a:prstGeom prst="rect">
            <a:avLst/>
          </a:prstGeom>
        </p:spPr>
      </p:pic>
      <p:pic>
        <p:nvPicPr>
          <p:cNvPr id="2" name="Picture 1">
            <a:extLst>
              <a:ext uri="{FF2B5EF4-FFF2-40B4-BE49-F238E27FC236}">
                <a16:creationId xmlns:a16="http://schemas.microsoft.com/office/drawing/2014/main" id="{24B441A0-324E-148D-FC0B-9A51063A8075}"/>
              </a:ext>
            </a:extLst>
          </p:cNvPr>
          <p:cNvPicPr>
            <a:picLocks noChangeAspect="1"/>
          </p:cNvPicPr>
          <p:nvPr/>
        </p:nvPicPr>
        <p:blipFill>
          <a:blip r:embed="rId4"/>
          <a:srcRect l="18857" t="16716" r="28559" b="16061"/>
          <a:stretch/>
        </p:blipFill>
        <p:spPr>
          <a:xfrm>
            <a:off x="5682343" y="54429"/>
            <a:ext cx="6193972" cy="6694713"/>
          </a:xfrm>
          <a:prstGeom prst="rect">
            <a:avLst/>
          </a:prstGeom>
        </p:spPr>
      </p:pic>
    </p:spTree>
    <p:extLst>
      <p:ext uri="{BB962C8B-B14F-4D97-AF65-F5344CB8AC3E}">
        <p14:creationId xmlns:p14="http://schemas.microsoft.com/office/powerpoint/2010/main" val="6423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1663B-8DC1-1573-9F91-A7D446D86A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17428-0384-E33C-AB0F-E59E7746BE33}"/>
              </a:ext>
            </a:extLst>
          </p:cNvPr>
          <p:cNvSpPr>
            <a:spLocks noGrp="1"/>
          </p:cNvSpPr>
          <p:nvPr>
            <p:ph type="title"/>
          </p:nvPr>
        </p:nvSpPr>
        <p:spPr/>
        <p:txBody>
          <a:bodyPr/>
          <a:lstStyle/>
          <a:p>
            <a:r>
              <a:rPr lang="en-US" dirty="0"/>
              <a:t>Contact us </a:t>
            </a:r>
            <a:endParaRPr lang="en-NG" dirty="0"/>
          </a:p>
        </p:txBody>
      </p:sp>
      <p:pic>
        <p:nvPicPr>
          <p:cNvPr id="4" name="Picture 3">
            <a:extLst>
              <a:ext uri="{FF2B5EF4-FFF2-40B4-BE49-F238E27FC236}">
                <a16:creationId xmlns:a16="http://schemas.microsoft.com/office/drawing/2014/main" id="{16416683-5999-0289-2708-9EA0B4C94F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3829" y="244342"/>
            <a:ext cx="1394354" cy="1394354"/>
          </a:xfrm>
          <a:prstGeom prst="rect">
            <a:avLst/>
          </a:prstGeom>
        </p:spPr>
      </p:pic>
      <p:sp>
        <p:nvSpPr>
          <p:cNvPr id="10" name="Content Placeholder 9">
            <a:extLst>
              <a:ext uri="{FF2B5EF4-FFF2-40B4-BE49-F238E27FC236}">
                <a16:creationId xmlns:a16="http://schemas.microsoft.com/office/drawing/2014/main" id="{24254E22-2D55-28BB-2216-8A65E400AC9B}"/>
              </a:ext>
            </a:extLst>
          </p:cNvPr>
          <p:cNvSpPr>
            <a:spLocks noGrp="1"/>
          </p:cNvSpPr>
          <p:nvPr>
            <p:ph idx="1"/>
          </p:nvPr>
        </p:nvSpPr>
        <p:spPr/>
        <p:txBody>
          <a:bodyPr wrap="square">
            <a:normAutofit/>
          </a:bodyPr>
          <a:lstStyle/>
          <a:p>
            <a:pPr marL="0" indent="0">
              <a:buNone/>
            </a:pPr>
            <a:r>
              <a:rPr lang="en-US" dirty="0"/>
              <a:t>Email Address : </a:t>
            </a:r>
            <a:r>
              <a:rPr lang="en-US" dirty="0">
                <a:hlinkClick r:id="rId3"/>
              </a:rPr>
              <a:t>spcb.org@gmail.com</a:t>
            </a:r>
            <a:endParaRPr lang="en-US" dirty="0"/>
          </a:p>
          <a:p>
            <a:pPr marL="0" indent="0">
              <a:buNone/>
            </a:pPr>
            <a:r>
              <a:rPr lang="en-US" dirty="0"/>
              <a:t>Phone Numbers: 08062843475, 07017707610</a:t>
            </a:r>
          </a:p>
          <a:p>
            <a:pPr marL="0" indent="0">
              <a:buNone/>
            </a:pPr>
            <a:r>
              <a:rPr lang="en-US" dirty="0"/>
              <a:t>WhatsApp: 07017707610</a:t>
            </a:r>
          </a:p>
          <a:p>
            <a:pPr marL="0" indent="0">
              <a:buNone/>
            </a:pPr>
            <a:r>
              <a:rPr lang="en-US" dirty="0"/>
              <a:t>Website: </a:t>
            </a:r>
            <a:r>
              <a:rPr lang="en-US" dirty="0">
                <a:hlinkClick r:id="rId4"/>
              </a:rPr>
              <a:t>www.spcb.org.ng</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nl-NL" dirty="0"/>
          </a:p>
          <a:p>
            <a:endParaRPr lang="en-US" dirty="0"/>
          </a:p>
          <a:p>
            <a:endParaRPr lang="en-NG" dirty="0"/>
          </a:p>
        </p:txBody>
      </p:sp>
    </p:spTree>
    <p:extLst>
      <p:ext uri="{BB962C8B-B14F-4D97-AF65-F5344CB8AC3E}">
        <p14:creationId xmlns:p14="http://schemas.microsoft.com/office/powerpoint/2010/main" val="122200520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700</TotalTime>
  <Words>913</Words>
  <Application>Microsoft Office PowerPoint</Application>
  <PresentationFormat>Widescreen</PresentationFormat>
  <Paragraphs>105</Paragraphs>
  <Slides>16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Gill Sans MT</vt:lpstr>
      <vt:lpstr>Symbol</vt:lpstr>
      <vt:lpstr>Gallery</vt:lpstr>
      <vt:lpstr>Society for peace and capacity building</vt:lpstr>
      <vt:lpstr>About us</vt:lpstr>
      <vt:lpstr>What we do</vt:lpstr>
      <vt:lpstr>What we do</vt:lpstr>
      <vt:lpstr>What we do</vt:lpstr>
      <vt:lpstr>What we have done</vt:lpstr>
      <vt:lpstr>What we have done</vt:lpstr>
      <vt:lpstr>What we have done</vt:lpstr>
      <vt:lpstr>What we have done</vt:lpstr>
      <vt:lpstr>HYBRID MEETING, SENSITIZATION AND AWARDS CEREMONY</vt:lpstr>
      <vt:lpstr>REPRESENTATIVES from the Society for peace and Capacity Building and representatives from the Federal Ministry of Special Duties and Intergovernmental Affairs</vt:lpstr>
      <vt:lpstr>What we INTEND TO do</vt:lpstr>
      <vt:lpstr>PowerPoint Presentation</vt:lpstr>
      <vt:lpstr>Management team organogram</vt:lpstr>
      <vt:lpstr>PowerPoint Presentation</vt:lpstr>
      <vt:lpstr>Contact 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MUHAMMAD JABBO</dc:creator>
  <cp:lastModifiedBy>Wafiqah Oyiza ABDULLAHI</cp:lastModifiedBy>
  <cp:revision>16</cp:revision>
  <dcterms:created xsi:type="dcterms:W3CDTF">2024-12-03T12:54:16Z</dcterms:created>
  <dcterms:modified xsi:type="dcterms:W3CDTF">2025-03-01T06:40:28Z</dcterms:modified>
</cp:coreProperties>
</file>